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74" r:id="rId2"/>
    <p:sldId id="306" r:id="rId3"/>
    <p:sldId id="293" r:id="rId4"/>
    <p:sldId id="320" r:id="rId5"/>
    <p:sldId id="328" r:id="rId6"/>
    <p:sldId id="329" r:id="rId7"/>
    <p:sldId id="330" r:id="rId8"/>
    <p:sldId id="294" r:id="rId9"/>
    <p:sldId id="326" r:id="rId10"/>
    <p:sldId id="307" r:id="rId11"/>
    <p:sldId id="309" r:id="rId12"/>
    <p:sldId id="308" r:id="rId13"/>
    <p:sldId id="310" r:id="rId14"/>
    <p:sldId id="311" r:id="rId15"/>
    <p:sldId id="304" r:id="rId16"/>
    <p:sldId id="295" r:id="rId17"/>
    <p:sldId id="305" r:id="rId18"/>
    <p:sldId id="313" r:id="rId19"/>
    <p:sldId id="297" r:id="rId20"/>
    <p:sldId id="298" r:id="rId21"/>
    <p:sldId id="312" r:id="rId22"/>
    <p:sldId id="299" r:id="rId23"/>
    <p:sldId id="323" r:id="rId24"/>
    <p:sldId id="325" r:id="rId25"/>
    <p:sldId id="332" r:id="rId26"/>
    <p:sldId id="291" r:id="rId27"/>
    <p:sldId id="321" r:id="rId28"/>
    <p:sldId id="327" r:id="rId29"/>
    <p:sldId id="331" r:id="rId30"/>
    <p:sldId id="315" r:id="rId31"/>
    <p:sldId id="316" r:id="rId32"/>
    <p:sldId id="317" r:id="rId33"/>
    <p:sldId id="318" r:id="rId34"/>
    <p:sldId id="319" r:id="rId35"/>
    <p:sldId id="290" r:id="rId36"/>
    <p:sldId id="262" r:id="rId37"/>
    <p:sldId id="300" r:id="rId38"/>
    <p:sldId id="301" r:id="rId39"/>
    <p:sldId id="302" r:id="rId40"/>
  </p:sldIdLst>
  <p:sldSz cx="9906000" cy="6858000" type="A4"/>
  <p:notesSz cx="6858000" cy="9144000"/>
  <p:embeddedFontLst>
    <p:embeddedFont>
      <p:font typeface="a장미다방" panose="02020600000000000000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1훈점보맘보 B" panose="02020603020101020101" pitchFamily="18" charset="-127"/>
      <p:regular r:id="rId45"/>
    </p:embeddedFont>
    <p:embeddedFont>
      <p:font typeface="a옛날목욕탕B" panose="02020600000000000000" pitchFamily="18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소연" initials="박" lastIdx="1" clrIdx="0">
    <p:extLst/>
  </p:cmAuthor>
  <p:cmAuthor id="2" name="Sunlab" initials="S" lastIdx="1" clrIdx="1">
    <p:extLst>
      <p:ext uri="{19B8F6BF-5375-455C-9EA6-DF929625EA0E}">
        <p15:presenceInfo xmlns:p15="http://schemas.microsoft.com/office/powerpoint/2012/main" userId="Sunlab" providerId="None"/>
      </p:ext>
    </p:extLst>
  </p:cmAuthor>
  <p:cmAuthor id="3" name="박소연(컴퓨터공학과)" initials="박" lastIdx="3" clrIdx="2">
    <p:extLst>
      <p:ext uri="{19B8F6BF-5375-455C-9EA6-DF929625EA0E}">
        <p15:presenceInfo xmlns:p15="http://schemas.microsoft.com/office/powerpoint/2012/main" userId="박소연(컴퓨터공학과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A718"/>
    <a:srgbClr val="FBA01C"/>
    <a:srgbClr val="4A7334"/>
    <a:srgbClr val="3E6630"/>
    <a:srgbClr val="FCB711"/>
    <a:srgbClr val="FF8001"/>
    <a:srgbClr val="FDAA03"/>
    <a:srgbClr val="E25304"/>
    <a:srgbClr val="BDB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4" autoAdjust="0"/>
    <p:restoredTop sz="86549" autoAdjust="0"/>
  </p:normalViewPr>
  <p:slideViewPr>
    <p:cSldViewPr>
      <p:cViewPr varScale="1">
        <p:scale>
          <a:sx n="100" d="100"/>
          <a:sy n="100" d="100"/>
        </p:scale>
        <p:origin x="1752" y="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 smtClean="0">
                <a:solidFill>
                  <a:schemeClr val="accent6"/>
                </a:solidFill>
                <a:latin typeface="+mn-ea"/>
                <a:ea typeface="+mn-ea"/>
              </a:rPr>
              <a:t>Effect</a:t>
            </a:r>
            <a:r>
              <a:rPr lang="en-US" altLang="ko-KR" b="1" baseline="0" dirty="0" smtClean="0">
                <a:solidFill>
                  <a:schemeClr val="accent6"/>
                </a:solidFill>
                <a:latin typeface="+mn-ea"/>
                <a:ea typeface="+mn-ea"/>
              </a:rPr>
              <a:t> of </a:t>
            </a:r>
            <a:r>
              <a:rPr lang="en-US" altLang="ko-KR" b="1" baseline="0" dirty="0" err="1" smtClean="0">
                <a:solidFill>
                  <a:schemeClr val="accent6"/>
                </a:solidFill>
                <a:latin typeface="+mn-ea"/>
                <a:ea typeface="+mn-ea"/>
              </a:rPr>
              <a:t>RecordCache</a:t>
            </a:r>
            <a:endParaRPr lang="ko-KR" altLang="en-US" b="1" dirty="0">
              <a:solidFill>
                <a:schemeClr val="accent6"/>
              </a:solidFill>
              <a:latin typeface="+mn-ea"/>
              <a:ea typeface="+mn-ea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Cache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24.5</c:v>
                </c:pt>
                <c:pt idx="1">
                  <c:v>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Cached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I/O Read</c:v>
                </c:pt>
                <c:pt idx="1">
                  <c:v>Merge Time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</c:v>
                </c:pt>
                <c:pt idx="1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638400"/>
        <c:axId val="352633304"/>
      </c:barChart>
      <c:catAx>
        <c:axId val="352638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352633304"/>
        <c:crosses val="autoZero"/>
        <c:auto val="1"/>
        <c:lblAlgn val="ctr"/>
        <c:lblOffset val="100"/>
        <c:noMultiLvlLbl val="0"/>
      </c:catAx>
      <c:valAx>
        <c:axId val="352633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263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ko-KR" sz="2128" b="1" i="0" u="none" strike="noStrike" baseline="0" dirty="0" smtClean="0">
                <a:effectLst/>
              </a:rPr>
              <a:t>Sorting </a:t>
            </a:r>
            <a:r>
              <a:rPr lang="en-US" dirty="0" smtClean="0"/>
              <a:t>Block Size -</a:t>
            </a:r>
            <a:r>
              <a:rPr lang="en-US" baseline="0" dirty="0" smtClean="0"/>
              <a:t> Sorting</a:t>
            </a:r>
            <a:r>
              <a:rPr lang="en-US" dirty="0" smtClean="0"/>
              <a:t> Time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Sorting Time(ms)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32MB</c:v>
                </c:pt>
                <c:pt idx="1">
                  <c:v>64MB</c:v>
                </c:pt>
                <c:pt idx="2">
                  <c:v>96MB</c:v>
                </c:pt>
                <c:pt idx="3">
                  <c:v>128MB</c:v>
                </c:pt>
                <c:pt idx="4">
                  <c:v>160MB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28091.5</c:v>
                </c:pt>
                <c:pt idx="1">
                  <c:v>28051.5</c:v>
                </c:pt>
                <c:pt idx="2">
                  <c:v>28192.5</c:v>
                </c:pt>
                <c:pt idx="3">
                  <c:v>29706</c:v>
                </c:pt>
                <c:pt idx="4">
                  <c:v>31711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2631344"/>
        <c:axId val="352633696"/>
      </c:lineChart>
      <c:catAx>
        <c:axId val="35263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2633696"/>
        <c:crosses val="autoZero"/>
        <c:auto val="1"/>
        <c:lblAlgn val="ctr"/>
        <c:lblOffset val="100"/>
        <c:noMultiLvlLbl val="0"/>
      </c:catAx>
      <c:valAx>
        <c:axId val="3526336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52631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5-11-16T15:04:47.834" idx="1">
    <p:pos x="4620" y="2826"/>
    <p:text>merge sorting 안하고 send 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CBC22-4D74-4D56-A03A-366EC60B9D92}" type="datetimeFigureOut">
              <a:rPr lang="ko-KR" altLang="en-US" smtClean="0"/>
              <a:t>2015-11-17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22BF3-38FA-481D-913B-266A10439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6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13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40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6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721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8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004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4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0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2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7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5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04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레코드 캐시는 멀티파일이랑 </a:t>
            </a:r>
            <a:r>
              <a:rPr lang="ko-KR" altLang="en-US" dirty="0" err="1" smtClean="0"/>
              <a:t>싱글파일에서</a:t>
            </a:r>
            <a:r>
              <a:rPr lang="ko-KR" altLang="en-US" dirty="0" smtClean="0"/>
              <a:t> 쓰인다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프로그램이 실행됨에 따라 쓰이는 클래스 순서는 보라색화살표와 같다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9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준수한 속도와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임의의 구간에 쓰고 읽기가 가능한 자바 </a:t>
            </a:r>
            <a:r>
              <a:rPr lang="en-US" altLang="ko-KR" dirty="0" err="1" smtClean="0"/>
              <a:t>io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RandomAccessFile</a:t>
            </a:r>
            <a:r>
              <a:rPr lang="ko-KR" altLang="en-US" dirty="0" smtClean="0"/>
              <a:t>을 씀</a:t>
            </a:r>
            <a:endParaRPr lang="en-US" altLang="ko-KR" dirty="0" smtClean="0"/>
          </a:p>
          <a:p>
            <a:r>
              <a:rPr lang="ko-KR" altLang="en-US" dirty="0" smtClean="0"/>
              <a:t>오프셋을 이용하여 읽었음</a:t>
            </a:r>
            <a:endParaRPr lang="en-US" altLang="ko-KR" dirty="0" smtClean="0"/>
          </a:p>
          <a:p>
            <a:r>
              <a:rPr lang="ko-KR" altLang="en-US" dirty="0" smtClean="0"/>
              <a:t>좀더 구체적으로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쓰인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seek </a:t>
            </a:r>
            <a:r>
              <a:rPr lang="en-US" altLang="ko-KR" baseline="0" dirty="0" err="1" smtClean="0"/>
              <a:t>readfully</a:t>
            </a:r>
            <a:r>
              <a:rPr lang="ko-KR" altLang="en-US" baseline="0" dirty="0" smtClean="0"/>
              <a:t>정도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뒤 자세히 설명</a:t>
            </a:r>
            <a:r>
              <a:rPr lang="en-US" altLang="ko-KR" baseline="0" dirty="0" smtClean="0"/>
              <a:t>, seek</a:t>
            </a:r>
            <a:r>
              <a:rPr lang="ko-KR" altLang="en-US" baseline="0" dirty="0" smtClean="0"/>
              <a:t>에 걸리는 오버헤드 문제 </a:t>
            </a:r>
            <a:r>
              <a:rPr lang="ko-KR" altLang="en-US" baseline="0" dirty="0" err="1" smtClean="0"/>
              <a:t>해결위해</a:t>
            </a:r>
            <a:r>
              <a:rPr lang="ko-KR" altLang="en-US" baseline="0" dirty="0" smtClean="0"/>
              <a:t> 레코드캐시사용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어차피 </a:t>
            </a:r>
            <a:r>
              <a:rPr lang="ko-KR" altLang="en-US" dirty="0" err="1" smtClean="0"/>
              <a:t>한파일에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쓰기때문에</a:t>
            </a:r>
            <a:r>
              <a:rPr lang="ko-KR" altLang="en-US" dirty="0" smtClean="0"/>
              <a:t> 레코드들을 </a:t>
            </a:r>
            <a:r>
              <a:rPr lang="en-US" altLang="ko-KR" dirty="0" smtClean="0"/>
              <a:t>append</a:t>
            </a:r>
            <a:r>
              <a:rPr lang="ko-KR" altLang="en-US" dirty="0" smtClean="0"/>
              <a:t>하는 형식으로 </a:t>
            </a:r>
            <a:r>
              <a:rPr lang="en-US" altLang="ko-KR" dirty="0" smtClean="0"/>
              <a:t>write</a:t>
            </a:r>
            <a:r>
              <a:rPr lang="ko-KR" altLang="en-US" dirty="0" smtClean="0"/>
              <a:t>구현 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하지만 쓰는 량이 엄청나기</a:t>
            </a:r>
            <a:r>
              <a:rPr lang="ko-KR" altLang="en-US" baseline="0" dirty="0" smtClean="0"/>
              <a:t> 때문에 느리다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Optimization – 1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자세히 설명해줌</a:t>
            </a:r>
            <a:r>
              <a:rPr lang="en-US" altLang="ko-KR" dirty="0" smtClean="0"/>
              <a:t>~)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좀더 구체적으로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쓰인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블라블라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2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22BF3-38FA-481D-913B-266A10439B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21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50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592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007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504728" y="14068"/>
            <a:ext cx="2340000" cy="693072"/>
            <a:chOff x="2576736" y="14068"/>
            <a:chExt cx="2594604" cy="693072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51340" y="7276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2576736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Assign of Task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17" name="직선 연결선 16"/>
          <p:cNvCxnSpPr/>
          <p:nvPr userDrawn="1"/>
        </p:nvCxnSpPr>
        <p:spPr>
          <a:xfrm>
            <a:off x="0" y="836712"/>
            <a:ext cx="990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 userDrawn="1"/>
        </p:nvGrpSpPr>
        <p:grpSpPr>
          <a:xfrm>
            <a:off x="464" y="14068"/>
            <a:ext cx="2340000" cy="696034"/>
            <a:chOff x="464" y="14068"/>
            <a:chExt cx="2576272" cy="696034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56736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6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Design</a:t>
              </a:r>
            </a:p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Decision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7" name="그룹 26"/>
          <p:cNvGrpSpPr/>
          <p:nvPr userDrawn="1"/>
        </p:nvGrpSpPr>
        <p:grpSpPr>
          <a:xfrm>
            <a:off x="5061272" y="14068"/>
            <a:ext cx="2340000" cy="696034"/>
            <a:chOff x="5169024" y="14068"/>
            <a:chExt cx="2566601" cy="696034"/>
          </a:xfrm>
        </p:grpSpPr>
        <p:sp>
          <p:nvSpPr>
            <p:cNvPr id="10" name="직사각형 9"/>
            <p:cNvSpPr/>
            <p:nvPr userDrawn="1"/>
          </p:nvSpPr>
          <p:spPr>
            <a:xfrm>
              <a:off x="5215625" y="75722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169024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Part</a:t>
              </a:r>
              <a:r>
                <a:rPr lang="en-US" altLang="ko-KR" baseline="0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 of Code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7581552" y="14068"/>
            <a:ext cx="2340000" cy="710102"/>
            <a:chOff x="7326682" y="14068"/>
            <a:chExt cx="2594870" cy="71010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7401552" y="89790"/>
              <a:ext cx="2520000" cy="6343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22-25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7326682" y="14068"/>
              <a:ext cx="2520000" cy="634380"/>
            </a:xfrm>
            <a:prstGeom prst="rect">
              <a:avLst/>
            </a:prstGeom>
            <a:solidFill>
              <a:srgbClr val="FBA01C"/>
            </a:solidFill>
            <a:ln>
              <a:solidFill>
                <a:srgbClr val="FBA0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Result</a:t>
              </a:r>
              <a:endParaRPr lang="ko-KR" altLang="en-US" dirty="0"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</p:grpSp>
      <p:cxnSp>
        <p:nvCxnSpPr>
          <p:cNvPr id="23" name="직선 연결선 22"/>
          <p:cNvCxnSpPr/>
          <p:nvPr userDrawn="1"/>
        </p:nvCxnSpPr>
        <p:spPr>
          <a:xfrm>
            <a:off x="0" y="6237312"/>
            <a:ext cx="9906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http://www.ssfestival.kr/data/item/2012-06-08/1935647224_a55aaf17_DMS_fruits_003_orang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950" y="5157192"/>
            <a:ext cx="1753049" cy="16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35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4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283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579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96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99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421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105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B63F1667-DD0B-4DF4-9B5D-4AC61A8EA750}" type="datetimeFigureOut">
              <a:rPr lang="ko-KR" altLang="en-US" smtClean="0"/>
              <a:t>2015-11-17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609BD-DD7A-4683-AA9B-51CE24EFB49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30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713614" y="6308727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1훈점보맘보 B" panose="02020603020101020101" pitchFamily="18" charset="-127"/>
              </a:defRPr>
            </a:lvl1pPr>
          </a:lstStyle>
          <a:p>
            <a:r>
              <a:rPr lang="en-US" altLang="ko-KR" dirty="0" smtClean="0"/>
              <a:t>Orange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141.223.82.189/git/beomseok0203/orange/issues/3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rgbClr val="FBA0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6536" y="692696"/>
            <a:ext cx="8424936" cy="460851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2564904"/>
            <a:ext cx="3116541" cy="2704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0752" y="1988840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Orange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85248" y="5692606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김범석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김영우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박소연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 smtClean="0">
                <a:latin typeface="+mn-ea"/>
              </a:rPr>
              <a:t> Subclasses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68824" y="2345868"/>
            <a:ext cx="115212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685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68724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MultiFile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99585" y="5213829"/>
            <a:ext cx="1368152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ConstFile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52600" y="4003992"/>
            <a:ext cx="223224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IBigFileWithCache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576736" y="2971443"/>
            <a:ext cx="1224136" cy="102031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185609" y="4602513"/>
            <a:ext cx="612068" cy="62389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5" idx="0"/>
          </p:cNvCxnSpPr>
          <p:nvPr/>
        </p:nvCxnSpPr>
        <p:spPr>
          <a:xfrm flipH="1" flipV="1">
            <a:off x="2767733" y="4602513"/>
            <a:ext cx="385067" cy="59895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4099881" y="2996024"/>
            <a:ext cx="942406" cy="21973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326920" y="5201470"/>
            <a:ext cx="1368152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PartialFile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4305147" y="2953494"/>
            <a:ext cx="2100163" cy="22714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343144" y="1124744"/>
            <a:ext cx="799304" cy="2880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343144" y="1540116"/>
            <a:ext cx="799304" cy="2880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43144" y="1988598"/>
            <a:ext cx="799304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545041" y="5224982"/>
            <a:ext cx="2070171" cy="57606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SingleFilePrefetch</a:t>
            </a:r>
            <a:endParaRPr lang="ko-KR" altLang="en-US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4567933" y="2852936"/>
            <a:ext cx="4066962" cy="243970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67737" y="105273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trait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67737" y="1469498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real class in use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67737" y="18862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tester class</a:t>
            </a:r>
            <a:endParaRPr lang="ko-KR" altLang="en-US" dirty="0">
              <a:latin typeface="+mn-ea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405310" y="2636912"/>
            <a:ext cx="79930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67768" y="243372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Inherits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41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MultiFile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57340" y="4803995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Sorter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2825182" y="4475501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35313" y="4799964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File2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3703155" y="447147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38219" y="4790439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File3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4606061" y="4461945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98256" y="4810108"/>
            <a:ext cx="72008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FileN</a:t>
            </a:r>
            <a:endParaRPr lang="ko-KR" altLang="en-US" dirty="0"/>
          </a:p>
        </p:txBody>
      </p:sp>
      <p:sp>
        <p:nvSpPr>
          <p:cNvPr id="19" name="아래쪽 화살표 18"/>
          <p:cNvSpPr/>
          <p:nvPr/>
        </p:nvSpPr>
        <p:spPr>
          <a:xfrm>
            <a:off x="6055631" y="4491686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82809" y="494947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/>
                </a:solidFill>
                <a:latin typeface="+mn-ea"/>
              </a:rPr>
              <a:t>……</a:t>
            </a:r>
            <a:endParaRPr lang="ko-KR" altLang="en-US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590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SingleFile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512495" y="4886108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84948" y="32788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38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PartialFile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42955" y="4815352"/>
            <a:ext cx="5797356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Real File (single)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29796" y="2598195"/>
            <a:ext cx="5747539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Shuffler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2990831" y="3209371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109622" y="4454189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5059530" y="4463714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7058108" y="4424028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8357456" cy="2335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270751" y="375699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255431" y="3747469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240111" y="3737944"/>
            <a:ext cx="180020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25" name="아래쪽 화살표 24"/>
          <p:cNvSpPr/>
          <p:nvPr/>
        </p:nvSpPr>
        <p:spPr>
          <a:xfrm>
            <a:off x="4964832" y="3192283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6938833" y="3175195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4160912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10023" y="4824341"/>
            <a:ext cx="0" cy="58262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67250" y="322298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745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ConstFile</a:t>
            </a:r>
            <a:r>
              <a:rPr lang="en-US" altLang="ko-KR" dirty="0" smtClean="0">
                <a:latin typeface="+mn-ea"/>
              </a:rPr>
              <a:t>  ( for test )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04728" y="3867976"/>
            <a:ext cx="3960440" cy="564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IBigFile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8464" y="4869160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Physical View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464" y="396552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Virtual View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59819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User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80792" y="2598195"/>
            <a:ext cx="2376264" cy="479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 Component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4124908" y="3256888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4328509" y="4506830"/>
            <a:ext cx="164206" cy="23949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164567" y="4581128"/>
            <a:ext cx="7812769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186476" y="4794438"/>
            <a:ext cx="2448272" cy="912629"/>
          </a:xfrm>
          <a:prstGeom prst="ellipse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(No File)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Numerically Generated</a:t>
            </a:r>
          </a:p>
        </p:txBody>
      </p:sp>
    </p:spTree>
    <p:extLst>
      <p:ext uri="{BB962C8B-B14F-4D97-AF65-F5344CB8AC3E}">
        <p14:creationId xmlns:p14="http://schemas.microsoft.com/office/powerpoint/2010/main" val="1165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</a:rPr>
              <a:t>BigFile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usage</a:t>
            </a:r>
            <a:endParaRPr lang="ko-KR" altLang="en-US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072870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1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44109" y="2336685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2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2441" y="2344821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3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55881" y="2343747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4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63597" y="2352544"/>
            <a:ext cx="1007779" cy="4917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N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5965924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130376" y="2733576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280042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429708" y="2733577"/>
            <a:ext cx="45719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89140" y="3390266"/>
            <a:ext cx="6598839" cy="52240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(Virtual)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from many </a:t>
            </a:r>
            <a:r>
              <a:rPr lang="en-US" altLang="ko-KR" dirty="0" err="1" smtClean="0"/>
              <a:t>MultiFiles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4280548" y="2985115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4280547" y="4029789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89140" y="4429131"/>
            <a:ext cx="6598839" cy="56733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Sorted Large File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61738" y="2949165"/>
            <a:ext cx="411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I/O Read for sorting 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5103" y="4366180"/>
            <a:ext cx="240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Good </a:t>
            </a:r>
          </a:p>
          <a:p>
            <a:r>
              <a:rPr lang="en-US" altLang="ko-KR" sz="2400" dirty="0" smtClean="0">
                <a:latin typeface="+mn-ea"/>
              </a:rPr>
              <a:t>File Handler!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0698" y="3996849"/>
            <a:ext cx="452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Sorting and File </a:t>
            </a:r>
            <a:r>
              <a:rPr lang="en-US" altLang="ko-KR" dirty="0">
                <a:latin typeface="+mn-ea"/>
              </a:rPr>
              <a:t>I/O </a:t>
            </a:r>
            <a:r>
              <a:rPr lang="en-US" altLang="ko-KR" dirty="0" smtClean="0">
                <a:latin typeface="+mn-ea"/>
              </a:rPr>
              <a:t>Write</a:t>
            </a:r>
            <a:endParaRPr lang="ko-KR" altLang="en-US" dirty="0">
              <a:latin typeface="+mn-ea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4280547" y="5098987"/>
            <a:ext cx="216024" cy="28803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2870" y="5512922"/>
            <a:ext cx="6598839" cy="56733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(Virtual)N </a:t>
            </a:r>
            <a:r>
              <a:rPr lang="en-US" altLang="ko-KR" dirty="0" err="1" smtClean="0"/>
              <a:t>BigFiles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from Large </a:t>
            </a:r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43871" y="5122364"/>
            <a:ext cx="361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 File I/O Read for shuffling</a:t>
            </a:r>
            <a:endParaRPr lang="ko-KR" altLang="en-US" dirty="0"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56656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648744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440832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126815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755881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385048" y="551292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011643" y="5520836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753200" y="5476252"/>
            <a:ext cx="0" cy="55941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6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BigFile</a:t>
            </a:r>
            <a:r>
              <a:rPr lang="en-US" altLang="ko-KR" dirty="0" smtClean="0"/>
              <a:t> Operations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76536" y="2564904"/>
            <a:ext cx="1656184" cy="79422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IBigFile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76536" y="4725144"/>
            <a:ext cx="1656184" cy="85521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IOutputFile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363971" y="2276872"/>
            <a:ext cx="1517021" cy="64807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MultiFile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63971" y="3100524"/>
            <a:ext cx="1512168" cy="6502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SingleFile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63971" y="4725143"/>
            <a:ext cx="1512168" cy="85521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BigOutFile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>
            <a:stCxn id="4" idx="3"/>
            <a:endCxn id="6" idx="1"/>
          </p:cNvCxnSpPr>
          <p:nvPr/>
        </p:nvCxnSpPr>
        <p:spPr>
          <a:xfrm flipV="1">
            <a:off x="2432720" y="2600908"/>
            <a:ext cx="931251" cy="361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4" idx="3"/>
            <a:endCxn id="7" idx="1"/>
          </p:cNvCxnSpPr>
          <p:nvPr/>
        </p:nvCxnSpPr>
        <p:spPr>
          <a:xfrm>
            <a:off x="2432720" y="2962015"/>
            <a:ext cx="931251" cy="4636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3"/>
            <a:endCxn id="9" idx="1"/>
          </p:cNvCxnSpPr>
          <p:nvPr/>
        </p:nvCxnSpPr>
        <p:spPr>
          <a:xfrm>
            <a:off x="2432720" y="5152751"/>
            <a:ext cx="93125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363971" y="3925651"/>
            <a:ext cx="1512168" cy="61840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/>
              <a:t>RecordCache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5526085" y="238023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multi-files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535130" y="3201295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Get Records from single-files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526085" y="4050188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Record cache for reading efficiency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35130" y="4863883"/>
            <a:ext cx="417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Set Records to file</a:t>
            </a:r>
            <a:endParaRPr lang="ko-KR" altLang="en-US" dirty="0"/>
          </a:p>
        </p:txBody>
      </p:sp>
      <p:cxnSp>
        <p:nvCxnSpPr>
          <p:cNvPr id="37" name="구부러진 연결선 36"/>
          <p:cNvCxnSpPr>
            <a:stCxn id="30" idx="3"/>
            <a:endCxn id="6" idx="3"/>
          </p:cNvCxnSpPr>
          <p:nvPr/>
        </p:nvCxnSpPr>
        <p:spPr>
          <a:xfrm flipV="1">
            <a:off x="4876139" y="2600908"/>
            <a:ext cx="4853" cy="1633946"/>
          </a:xfrm>
          <a:prstGeom prst="curvedConnector3">
            <a:avLst>
              <a:gd name="adj1" fmla="val 481048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30" idx="3"/>
            <a:endCxn id="7" idx="3"/>
          </p:cNvCxnSpPr>
          <p:nvPr/>
        </p:nvCxnSpPr>
        <p:spPr>
          <a:xfrm flipV="1">
            <a:off x="4876139" y="3425627"/>
            <a:ext cx="12700" cy="809227"/>
          </a:xfrm>
          <a:prstGeom prst="curvedConnector3">
            <a:avLst>
              <a:gd name="adj1" fmla="val 180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/>
          <p:nvPr/>
        </p:nvCxnSpPr>
        <p:spPr>
          <a:xfrm flipH="1">
            <a:off x="4901043" y="2600908"/>
            <a:ext cx="4853" cy="2551843"/>
          </a:xfrm>
          <a:prstGeom prst="curvedConnector3">
            <a:avLst>
              <a:gd name="adj1" fmla="val -4710488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9" idx="1"/>
            <a:endCxn id="7" idx="1"/>
          </p:cNvCxnSpPr>
          <p:nvPr/>
        </p:nvCxnSpPr>
        <p:spPr>
          <a:xfrm rot="10800000">
            <a:off x="3363971" y="3425627"/>
            <a:ext cx="12700" cy="1727124"/>
          </a:xfrm>
          <a:prstGeom prst="curved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384022" y="2276872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1.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36595" y="4796727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2.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14140" y="3121641"/>
            <a:ext cx="43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3.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6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File I/O</a:t>
            </a:r>
          </a:p>
          <a:p>
            <a:pPr marL="0" indent="0">
              <a:buNone/>
            </a:pPr>
            <a:endParaRPr lang="en-US" altLang="ko-KR" sz="2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- </a:t>
            </a:r>
            <a:r>
              <a:rPr lang="en-US" altLang="ko-KR" sz="2000" dirty="0" err="1" smtClean="0">
                <a:latin typeface="+mn-ea"/>
              </a:rPr>
              <a:t>java.io.RandomAccessFile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</a:t>
            </a:r>
            <a:r>
              <a:rPr lang="en-US" altLang="ko-KR" sz="2000" dirty="0">
                <a:latin typeface="+mn-ea"/>
              </a:rPr>
              <a:t>- Read : using </a:t>
            </a:r>
            <a:r>
              <a:rPr lang="en-US" altLang="ko-KR" sz="2000" dirty="0" smtClean="0">
                <a:latin typeface="+mn-ea"/>
              </a:rPr>
              <a:t>offset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	</a:t>
            </a:r>
            <a:r>
              <a:rPr lang="en-US" altLang="ko-KR" sz="2000" dirty="0" smtClean="0">
                <a:latin typeface="+mn-ea"/>
              </a:rPr>
              <a:t>	-&gt;</a:t>
            </a:r>
            <a:r>
              <a:rPr lang="en-US" altLang="ko-KR" sz="1800" dirty="0" smtClean="0">
                <a:latin typeface="+mn-ea"/>
              </a:rPr>
              <a:t>seek , </a:t>
            </a:r>
            <a:r>
              <a:rPr lang="en-US" altLang="ko-KR" sz="1800" dirty="0" err="1" smtClean="0">
                <a:latin typeface="+mn-ea"/>
              </a:rPr>
              <a:t>readfully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Array[Byte])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       </a:t>
            </a:r>
            <a:r>
              <a:rPr lang="en-US" altLang="ko-KR" sz="1600" dirty="0" smtClean="0">
                <a:latin typeface="+mn-ea"/>
              </a:rPr>
              <a:t>ex) record offset = 100, key offset = 10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- Write : append records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		</a:t>
            </a:r>
            <a:r>
              <a:rPr lang="en-US" altLang="ko-KR" sz="1800" dirty="0" smtClean="0">
                <a:latin typeface="+mn-ea"/>
              </a:rPr>
              <a:t>-&gt;put(</a:t>
            </a:r>
            <a:r>
              <a:rPr lang="en-US" altLang="ko-KR" sz="1800" dirty="0" err="1" smtClean="0">
                <a:latin typeface="+mn-ea"/>
              </a:rPr>
              <a:t>buf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en-US" altLang="ko-KR" sz="1800" dirty="0" err="1" smtClean="0">
                <a:latin typeface="+mn-ea"/>
              </a:rPr>
              <a:t>ByteBuffer</a:t>
            </a:r>
            <a:r>
              <a:rPr lang="en-US" altLang="ko-KR" sz="1800" dirty="0" smtClean="0">
                <a:latin typeface="+mn-ea"/>
              </a:rPr>
              <a:t>)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3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r>
              <a:rPr lang="en-US" altLang="ko-KR" sz="2400" dirty="0" smtClean="0">
                <a:latin typeface="+mn-ea"/>
              </a:rPr>
              <a:t>ex) </a:t>
            </a:r>
            <a:r>
              <a:rPr lang="en-US" altLang="ko-KR" sz="2000" dirty="0" err="1" smtClean="0">
                <a:latin typeface="+mn-ea"/>
              </a:rPr>
              <a:t>GetRecord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i</a:t>
            </a:r>
            <a:r>
              <a:rPr lang="en-US" altLang="ko-KR" sz="2000" dirty="0" smtClean="0">
                <a:latin typeface="+mn-ea"/>
              </a:rPr>
              <a:t>)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04528" y="3212976"/>
            <a:ext cx="8568952" cy="43204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Big File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5518" y="2617043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</a:t>
            </a:r>
            <a:r>
              <a:rPr lang="en-US" altLang="ko-KR" dirty="0" smtClean="0"/>
              <a:t> =10000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29574" y="3006244"/>
            <a:ext cx="54751" cy="20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7045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0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2428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2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5060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1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19310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3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09384" y="4149080"/>
            <a:ext cx="864096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Block n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9574" y="3684762"/>
            <a:ext cx="334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and Record index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546544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658039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850632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011416" y="4293096"/>
            <a:ext cx="72008" cy="7200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20952" y="1101662"/>
            <a:ext cx="5257800" cy="132521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RecordsNumEachBlock</a:t>
            </a:r>
            <a:r>
              <a:rPr lang="en-US" altLang="ko-KR" dirty="0" smtClean="0"/>
              <a:t> -&gt; constant 32MB</a:t>
            </a:r>
          </a:p>
          <a:p>
            <a:pPr algn="ctr"/>
            <a:r>
              <a:rPr lang="en-US" altLang="ko-KR" dirty="0" err="1" smtClean="0"/>
              <a:t>BigFile</a:t>
            </a:r>
            <a:r>
              <a:rPr lang="en-US" altLang="ko-KR" dirty="0" smtClean="0"/>
              <a:t> Index = 10000</a:t>
            </a:r>
          </a:p>
          <a:p>
            <a:pPr algn="ctr"/>
            <a:r>
              <a:rPr lang="en-US" altLang="ko-KR" dirty="0" smtClean="0"/>
              <a:t>File Index = 10000/</a:t>
            </a:r>
            <a:r>
              <a:rPr lang="en-US" altLang="ko-KR" dirty="0" err="1" smtClean="0"/>
              <a:t>RecordsNumEachBlock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Record Index = 10000%RecordsNumEachBlock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04528" y="4811747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Each has 3000 Records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04528" y="5327261"/>
            <a:ext cx="367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File Index :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= 10000/3000 = 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4528" y="5675843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Record Index = 10000%3000 = 1000</a:t>
            </a:r>
            <a:endParaRPr lang="ko-KR" altLang="en-US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728864" y="3654316"/>
            <a:ext cx="72008" cy="4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29970" y="371238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95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4" grpId="0"/>
      <p:bldP spid="25" grpId="0"/>
      <p:bldP spid="27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Memory Mapped File</a:t>
            </a:r>
          </a:p>
          <a:p>
            <a:pPr lvl="1"/>
            <a:endParaRPr lang="en-US" altLang="ko-KR" sz="2400" dirty="0">
              <a:latin typeface="+mn-ea"/>
            </a:endParaRPr>
          </a:p>
          <a:p>
            <a:pPr lvl="1"/>
            <a:endParaRPr lang="en-US" altLang="ko-KR" sz="2400" dirty="0" smtClean="0">
              <a:latin typeface="+mn-ea"/>
            </a:endParaRPr>
          </a:p>
          <a:p>
            <a:pPr marL="457200" lvl="1" indent="0">
              <a:buNone/>
            </a:pPr>
            <a:endParaRPr lang="en-US" altLang="ko-KR" sz="1800" dirty="0" smtClean="0">
              <a:latin typeface="+mn-ea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latin typeface="+mj-lt"/>
              </a:rPr>
              <a:t>    </a:t>
            </a:r>
            <a:r>
              <a:rPr lang="en-US" altLang="ko-KR" sz="1800" dirty="0" err="1" smtClean="0">
                <a:latin typeface="+mj-lt"/>
              </a:rPr>
              <a:t>MappedByteBuffer</a:t>
            </a:r>
            <a:endParaRPr lang="en-US" altLang="ko-KR" sz="1800" dirty="0" smtClean="0">
              <a:latin typeface="+mj-lt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661094" y="3140968"/>
            <a:ext cx="204123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File Region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00872" y="3140968"/>
            <a:ext cx="2047586" cy="170721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Memory Region</a:t>
            </a:r>
            <a:endParaRPr lang="ko-KR" altLang="en-US" dirty="0"/>
          </a:p>
        </p:txBody>
      </p:sp>
      <p:sp>
        <p:nvSpPr>
          <p:cNvPr id="5" name="왼쪽/오른쪽 화살표 4"/>
          <p:cNvSpPr/>
          <p:nvPr/>
        </p:nvSpPr>
        <p:spPr>
          <a:xfrm>
            <a:off x="6302194" y="3814465"/>
            <a:ext cx="905163" cy="360218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972571" y="3168134"/>
            <a:ext cx="154593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Direct </a:t>
            </a:r>
          </a:p>
          <a:p>
            <a:pPr algn="ctr"/>
            <a:r>
              <a:rPr lang="en-US" altLang="ko-KR" dirty="0" smtClean="0"/>
              <a:t>Byte Buffer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11" y="4513720"/>
            <a:ext cx="2943225" cy="7334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11" y="5359859"/>
            <a:ext cx="5953125" cy="1905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77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We need to do </a:t>
            </a:r>
          </a:p>
          <a:p>
            <a:pPr lvl="1"/>
            <a:r>
              <a:rPr lang="en-US" altLang="ko-KR" dirty="0" smtClean="0">
                <a:latin typeface="+mn-ea"/>
              </a:rPr>
              <a:t>Read</a:t>
            </a:r>
          </a:p>
          <a:p>
            <a:pPr lvl="1"/>
            <a:r>
              <a:rPr lang="en-US" altLang="ko-KR" dirty="0" smtClean="0">
                <a:latin typeface="+mn-ea"/>
              </a:rPr>
              <a:t>Sort</a:t>
            </a:r>
          </a:p>
          <a:p>
            <a:pPr lvl="1"/>
            <a:r>
              <a:rPr lang="en-US" altLang="ko-KR" dirty="0" smtClean="0">
                <a:latin typeface="+mn-ea"/>
              </a:rPr>
              <a:t>Shuffle</a:t>
            </a: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9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1 (Append Record)</a:t>
            </a:r>
          </a:p>
          <a:p>
            <a:pPr lvl="1"/>
            <a:r>
              <a:rPr lang="en-US" altLang="ko-KR" sz="2000" dirty="0" smtClean="0">
                <a:latin typeface="+mn-ea"/>
              </a:rPr>
              <a:t>Append Accumulating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216696" y="2924944"/>
            <a:ext cx="2124364" cy="247534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854826" y="5500480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Write Queue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59858" y="5022682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359859" y="4291906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43931" y="4657457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7004" y="3049249"/>
            <a:ext cx="1838037" cy="277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Append Record 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56022" y="3880519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256019" y="3708421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56019" y="3531774"/>
            <a:ext cx="45719" cy="5541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4823896" y="3908228"/>
            <a:ext cx="1348509" cy="47409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63673" y="292494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If (queue is full </a:t>
            </a:r>
          </a:p>
          <a:p>
            <a:pPr algn="ctr"/>
            <a:r>
              <a:rPr lang="en-US" altLang="ko-KR" dirty="0" smtClean="0"/>
              <a:t>Or </a:t>
            </a:r>
          </a:p>
          <a:p>
            <a:pPr algn="ctr"/>
            <a:r>
              <a:rPr lang="en-US" altLang="ko-KR" dirty="0" smtClean="0"/>
              <a:t>Close File)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809714" y="2924944"/>
            <a:ext cx="2050237" cy="240393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Write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66970" y="544386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7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>
                <a:latin typeface="+mn-ea"/>
              </a:rPr>
              <a:t>Optimization 2 </a:t>
            </a:r>
            <a:r>
              <a:rPr lang="en-US" altLang="ko-KR" sz="2800" dirty="0" smtClean="0">
                <a:latin typeface="+mn-ea"/>
              </a:rPr>
              <a:t>(Read Record)</a:t>
            </a:r>
            <a:endParaRPr lang="en-US" altLang="ko-KR" sz="28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Record Cache ( to </a:t>
            </a:r>
            <a:r>
              <a:rPr lang="en-US" altLang="ko-KR" sz="2000" dirty="0" smtClean="0">
                <a:latin typeface="+mn-ea"/>
              </a:rPr>
              <a:t>avoid frequent disk </a:t>
            </a:r>
            <a:r>
              <a:rPr lang="en-US" altLang="ko-KR" sz="2000" dirty="0">
                <a:latin typeface="+mn-ea"/>
              </a:rPr>
              <a:t>seek 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lvl="1"/>
            <a:endParaRPr lang="en-US" altLang="ko-KR" sz="2400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60512" y="285293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0512" y="4433270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8053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383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24417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3493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6281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2134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114505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67893" y="2846237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99247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841619" y="2852936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513648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300914" y="4426671"/>
            <a:ext cx="0" cy="435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187758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2210" y="305510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01876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51542" y="305510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 flipV="1">
            <a:off x="560512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0617" y="3515127"/>
            <a:ext cx="3064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805334" y="3288826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1023835" y="3295525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423454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587906" y="3425738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1737572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887238" y="3425739"/>
            <a:ext cx="45719" cy="457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566888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3524735" y="4875959"/>
            <a:ext cx="244822" cy="29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5334" y="5158551"/>
            <a:ext cx="461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Seek Point for each record cache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71645" y="4463257"/>
            <a:ext cx="333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1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5468" y="4450704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record cache 2 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58185" y="2883082"/>
            <a:ext cx="313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Each block = record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666457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830909" y="45956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980575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130241" y="459563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87027" y="3295525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15" y="2924074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79820" y="5004662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…EOF</a:t>
            </a:r>
            <a:endParaRPr lang="ko-KR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577" y="4490727"/>
            <a:ext cx="3064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50000"/>
                  </a:schemeClr>
                </a:solidFill>
              </a:rPr>
              <a:t>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22964" y="2859458"/>
            <a:ext cx="2430445" cy="420549"/>
          </a:xfrm>
          <a:prstGeom prst="ellipse">
            <a:avLst/>
          </a:prstGeom>
          <a:solidFill>
            <a:srgbClr val="7030A0">
              <a:alpha val="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12295" y="321988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Cache Entry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45" name="아래쪽 화살표 44"/>
          <p:cNvSpPr/>
          <p:nvPr/>
        </p:nvSpPr>
        <p:spPr>
          <a:xfrm>
            <a:off x="4876066" y="3726275"/>
            <a:ext cx="252378" cy="360040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7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1" grpId="0"/>
      <p:bldP spid="32" grpId="0"/>
      <p:bldP spid="33" grpId="0"/>
      <p:bldP spid="35" grpId="0" animBg="1"/>
      <p:bldP spid="36" grpId="0" animBg="1"/>
      <p:bldP spid="37" grpId="0" animBg="1"/>
      <p:bldP spid="38" grpId="0" animBg="1"/>
      <p:bldP spid="42" grpId="0"/>
      <p:bldP spid="43" grpId="0" animBg="1"/>
      <p:bldP spid="44" grpId="0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</a:t>
            </a:r>
            <a:r>
              <a:rPr lang="en-US" altLang="ko-KR" sz="2800" dirty="0">
                <a:latin typeface="+mn-ea"/>
              </a:rPr>
              <a:t>2 (Read Record) </a:t>
            </a:r>
            <a:endParaRPr lang="en-US" altLang="ko-KR" sz="28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Record Cache ( to avoid too much disk seek )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4265729109"/>
              </p:ext>
            </p:extLst>
          </p:nvPr>
        </p:nvGraphicFramePr>
        <p:xfrm>
          <a:off x="4016896" y="2636912"/>
          <a:ext cx="6177136" cy="3682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0952" y="3392196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2,467,919 Times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601072" y="476303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706,681 Times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689304" y="369997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21.71 sec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531306" y="4324316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12.39 sec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197037"/>
              </p:ext>
            </p:extLst>
          </p:nvPr>
        </p:nvGraphicFramePr>
        <p:xfrm>
          <a:off x="657477" y="3853861"/>
          <a:ext cx="3744416" cy="155481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88481"/>
                <a:gridCol w="1307796"/>
                <a:gridCol w="1248139"/>
              </a:tblGrid>
              <a:tr h="370701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No 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Cache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I/O count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2,457,919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706,681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Read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bytes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238MB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243MB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427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Merge Time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21.751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12.393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Performance</a:t>
            </a:r>
          </a:p>
          <a:p>
            <a:pPr lvl="1"/>
            <a:r>
              <a:rPr lang="en-US" altLang="ko-KR" dirty="0" smtClean="0">
                <a:latin typeface="+mn-ea"/>
              </a:rPr>
              <a:t>Network I/O   &gt;    File I/O     &gt;&gt;   CPU Time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We aim at minimizing File &amp; Networks I/O</a:t>
            </a:r>
          </a:p>
        </p:txBody>
      </p:sp>
    </p:spTree>
    <p:extLst>
      <p:ext uri="{BB962C8B-B14F-4D97-AF65-F5344CB8AC3E}">
        <p14:creationId xmlns:p14="http://schemas.microsoft.com/office/powerpoint/2010/main" val="2815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Primitive Approach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0436" y="280263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00462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18819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37176" y="278092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84784" y="3962164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884810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03167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2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21524" y="3940460"/>
            <a:ext cx="1676723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3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19113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7115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5117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11926" y="32489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5457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00462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3741" y="32997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3940" y="33287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6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49072" y="121112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Change the sorting block size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6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6072" y="3172183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5923" y="472933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1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491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1974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31457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0940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90422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199056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9388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88712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083540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385814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670448" y="3460215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36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491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01974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31457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0940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90422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199056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9388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788712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083540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385814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3670448" y="4339741"/>
            <a:ext cx="28803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4959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808984" y="2132856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24782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54265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83748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13231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42714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721968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01679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7311624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7606452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908726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8193360" y="2420888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4959796" y="3300414"/>
            <a:ext cx="576064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542656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132312" y="3300414"/>
            <a:ext cx="58965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721968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7311624" y="3300414"/>
            <a:ext cx="58286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7908726" y="3300414"/>
            <a:ext cx="57266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4959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808984" y="4179940"/>
            <a:ext cx="3816424" cy="186492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524782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554265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583748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613231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642714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6721968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701679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7311624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7606452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7908726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8193360" y="4467972"/>
            <a:ext cx="28803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4959796" y="5347498"/>
            <a:ext cx="1172516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6132312" y="5347498"/>
            <a:ext cx="1179312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7311624" y="5347498"/>
            <a:ext cx="1169768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5038773" y="3645024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2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80531" y="5737087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Block Size = 4 file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4" name="오른쪽 화살표 103"/>
          <p:cNvSpPr/>
          <p:nvPr/>
        </p:nvSpPr>
        <p:spPr>
          <a:xfrm>
            <a:off x="4304928" y="3789040"/>
            <a:ext cx="360040" cy="6789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8" name="차트 107"/>
          <p:cNvGraphicFramePr/>
          <p:nvPr>
            <p:extLst>
              <p:ext uri="{D42A27DB-BD31-4B8C-83A1-F6EECF244321}">
                <p14:modId xmlns:p14="http://schemas.microsoft.com/office/powerpoint/2010/main" val="1476352801"/>
              </p:ext>
            </p:extLst>
          </p:nvPr>
        </p:nvGraphicFramePr>
        <p:xfrm>
          <a:off x="1475410" y="1751467"/>
          <a:ext cx="6604000" cy="440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276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8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191099" y="3329980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712640" y="3321226"/>
            <a:ext cx="3168352" cy="3165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06041" y="1435104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Sorting more than one file 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12291" y="2307344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2317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0674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49031" y="2285640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11919" y="4389306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30302" y="4367602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356514" y="3705084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833711" y="3637779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90645" y="375589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5725" y="37175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sort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01340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329532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57724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785916" y="3159957"/>
            <a:ext cx="1728192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06041" y="228564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Raw File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4759" y="313656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n-ea"/>
              </a:rPr>
              <a:t>BigFile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6487" y="1739215"/>
            <a:ext cx="625671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Each single file object represents the set files in each disk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2936776" y="2119726"/>
            <a:ext cx="180020" cy="532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71904" y="4338221"/>
            <a:ext cx="4650312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(Disk Aware) </a:t>
            </a:r>
            <a:endParaRPr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113240" y="2996952"/>
            <a:ext cx="1520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8633792" y="2996952"/>
            <a:ext cx="228" cy="11349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3371904" y="3284984"/>
            <a:ext cx="2085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457056" y="3283006"/>
            <a:ext cx="0" cy="105521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38952" y="3927785"/>
            <a:ext cx="3267048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Split </a:t>
            </a:r>
            <a:r>
              <a:rPr lang="en-US" altLang="ko-KR" dirty="0" err="1" smtClean="0"/>
              <a:t>BigFile</a:t>
            </a:r>
            <a:r>
              <a:rPr lang="en-US" altLang="ko-KR" dirty="0" smtClean="0"/>
              <a:t> into several task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7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4488" y="1052736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Sorter – Multithreading with future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703649"/>
            <a:ext cx="7065396" cy="1224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4928" y="1684382"/>
            <a:ext cx="1714444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Returns Future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034028" y="2075718"/>
            <a:ext cx="36004" cy="583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2784" y="5231371"/>
            <a:ext cx="3530903" cy="369332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Do not wait the sorting process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3927785"/>
            <a:ext cx="5042014" cy="250906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 flipV="1">
            <a:off x="2866308" y="3694850"/>
            <a:ext cx="6892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5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Disk Aware sort</a:t>
            </a:r>
            <a:endParaRPr lang="ko-KR" altLang="en-US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90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6496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41032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17096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93160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969224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45288" y="2564904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10815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8421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0281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836345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412409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988473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564537" y="3429000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5300" y="4941168"/>
            <a:ext cx="161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Task Queue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8973" y="248360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#1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4564" y="352877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Disk #2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47214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967079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99342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119207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4651470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271335" y="4805465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803598" y="4802502"/>
            <a:ext cx="576064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929243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53557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081371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68770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33499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839835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385627" y="4802502"/>
            <a:ext cx="576064" cy="57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아래쪽 화살표 34"/>
          <p:cNvSpPr/>
          <p:nvPr/>
        </p:nvSpPr>
        <p:spPr>
          <a:xfrm>
            <a:off x="5289875" y="4307837"/>
            <a:ext cx="1748252" cy="2880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1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Project Architecture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Application Code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Library Code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19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02893" y="1772816"/>
            <a:ext cx="9107055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+mn-ea"/>
              </a:rPr>
              <a:t>Partitions                                                 </a:t>
            </a:r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myIp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537176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473280" y="1772816"/>
            <a:ext cx="0" cy="43589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중괄호 5"/>
          <p:cNvSpPr/>
          <p:nvPr/>
        </p:nvSpPr>
        <p:spPr>
          <a:xfrm rot="5400000">
            <a:off x="3245149" y="-439092"/>
            <a:ext cx="576064" cy="6007990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92760" y="2852936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Server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오른쪽 중괄호 33"/>
          <p:cNvSpPr/>
          <p:nvPr/>
        </p:nvSpPr>
        <p:spPr>
          <a:xfrm rot="5400000">
            <a:off x="8227781" y="1522369"/>
            <a:ext cx="576064" cy="2085067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903745" y="2852936"/>
            <a:ext cx="1297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Client</a:t>
            </a:r>
            <a:endParaRPr lang="ko-KR" altLang="en-US" sz="20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93428"/>
          <a:stretch/>
        </p:blipFill>
        <p:spPr>
          <a:xfrm>
            <a:off x="128464" y="3356993"/>
            <a:ext cx="4856014" cy="1440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92253"/>
          <a:stretch/>
        </p:blipFill>
        <p:spPr>
          <a:xfrm>
            <a:off x="5385048" y="3366147"/>
            <a:ext cx="4358540" cy="134861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1712640" y="3677187"/>
            <a:ext cx="5328592" cy="2272093"/>
            <a:chOff x="1712640" y="3677187"/>
            <a:chExt cx="5328592" cy="2272093"/>
          </a:xfrm>
        </p:grpSpPr>
        <p:sp>
          <p:nvSpPr>
            <p:cNvPr id="11" name="타원 10"/>
            <p:cNvSpPr/>
            <p:nvPr/>
          </p:nvSpPr>
          <p:spPr>
            <a:xfrm>
              <a:off x="171264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980892" y="3677187"/>
              <a:ext cx="648072" cy="64807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>
            <a:xfrm>
              <a:off x="6393160" y="5301208"/>
              <a:ext cx="648072" cy="64807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>
              <a:stCxn id="11" idx="7"/>
              <a:endCxn id="44" idx="3"/>
            </p:cNvCxnSpPr>
            <p:nvPr/>
          </p:nvCxnSpPr>
          <p:spPr>
            <a:xfrm flipV="1">
              <a:off x="2265804" y="4230351"/>
              <a:ext cx="1809996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1" idx="6"/>
              <a:endCxn id="45" idx="2"/>
            </p:cNvCxnSpPr>
            <p:nvPr/>
          </p:nvCxnSpPr>
          <p:spPr>
            <a:xfrm>
              <a:off x="2360712" y="5625244"/>
              <a:ext cx="40324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5"/>
              <a:endCxn id="45" idx="1"/>
            </p:cNvCxnSpPr>
            <p:nvPr/>
          </p:nvCxnSpPr>
          <p:spPr>
            <a:xfrm>
              <a:off x="4534056" y="4230351"/>
              <a:ext cx="1954012" cy="11657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직사각형 52"/>
          <p:cNvSpPr/>
          <p:nvPr/>
        </p:nvSpPr>
        <p:spPr>
          <a:xfrm>
            <a:off x="2000672" y="4002975"/>
            <a:ext cx="792088" cy="3240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208584" y="4001223"/>
            <a:ext cx="792088" cy="3240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6496" y="4001223"/>
            <a:ext cx="792088" cy="324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interface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204672" y="2708920"/>
            <a:ext cx="1920644" cy="4358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ShuffleSocket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020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SlaveServerSock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84284" y="3789040"/>
            <a:ext cx="1920644" cy="43589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bg1"/>
                </a:solidFill>
                <a:latin typeface="+mn-ea"/>
              </a:rPr>
              <a:t>SlaveClientSock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2492896"/>
            <a:ext cx="5434184" cy="2252593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27" idx="2"/>
            <a:endCxn id="12" idx="0"/>
          </p:cNvCxnSpPr>
          <p:nvPr/>
        </p:nvCxnSpPr>
        <p:spPr>
          <a:xfrm flipH="1">
            <a:off x="968342" y="3144810"/>
            <a:ext cx="119665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7" idx="2"/>
            <a:endCxn id="13" idx="0"/>
          </p:cNvCxnSpPr>
          <p:nvPr/>
        </p:nvCxnSpPr>
        <p:spPr>
          <a:xfrm>
            <a:off x="2164994" y="3144810"/>
            <a:ext cx="1179612" cy="644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0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4567830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Network protocol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92560" y="2708920"/>
            <a:ext cx="7848872" cy="936104"/>
            <a:chOff x="992560" y="2708920"/>
            <a:chExt cx="7848872" cy="936104"/>
          </a:xfrm>
        </p:grpSpPr>
        <p:sp>
          <p:nvSpPr>
            <p:cNvPr id="4" name="직사각형 3"/>
            <p:cNvSpPr/>
            <p:nvPr/>
          </p:nvSpPr>
          <p:spPr>
            <a:xfrm>
              <a:off x="992560" y="2708920"/>
              <a:ext cx="720080" cy="93610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latin typeface="+mn-ea"/>
                </a:rPr>
                <a:t>Total size</a:t>
              </a:r>
              <a:endParaRPr lang="ko-KR" altLang="en-US" sz="1400" dirty="0">
                <a:latin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683023" y="2708920"/>
              <a:ext cx="2405882" cy="936104"/>
              <a:chOff x="1683023" y="2708920"/>
              <a:chExt cx="2405882" cy="93610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059286" y="2708920"/>
              <a:ext cx="2405882" cy="936104"/>
              <a:chOff x="1683023" y="2708920"/>
              <a:chExt cx="2405882" cy="93610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6435550" y="2708920"/>
              <a:ext cx="2405882" cy="936104"/>
              <a:chOff x="1683023" y="2708920"/>
              <a:chExt cx="2405882" cy="93610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724621" y="2708920"/>
                <a:ext cx="36004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102297" y="2708920"/>
                <a:ext cx="1986608" cy="93610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 smtClean="0">
                    <a:latin typeface="+mn-ea"/>
                  </a:rPr>
                  <a:t>SortedData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83023" y="2708920"/>
                <a:ext cx="461665" cy="86409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+mn-ea"/>
                  </a:rPr>
                  <a:t>size</a:t>
                </a:r>
                <a:endParaRPr lang="ko-KR" altLang="en-US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36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5" y="1171289"/>
            <a:ext cx="8024215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</a:t>
            </a:r>
            <a:r>
              <a:rPr lang="en-US" altLang="ko-KR" sz="2800" dirty="0" err="1" smtClean="0">
                <a:latin typeface="+mn-ea"/>
              </a:rPr>
              <a:t>recieve</a:t>
            </a:r>
            <a:r>
              <a:rPr lang="en-US" altLang="ko-KR" sz="2800" dirty="0" smtClean="0">
                <a:latin typeface="+mn-ea"/>
              </a:rPr>
              <a:t> with natty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869317"/>
            <a:ext cx="3614720" cy="414049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568624" y="4221088"/>
            <a:ext cx="24482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568624" y="4365104"/>
            <a:ext cx="19442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109964" y="2060848"/>
            <a:ext cx="409587" cy="4925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atin typeface="+mn-ea"/>
              </a:rPr>
              <a:t>Total size</a:t>
            </a:r>
            <a:endParaRPr lang="ko-KR" altLang="en-US" sz="800" dirty="0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26366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41191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26274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878002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7092827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94426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229638" y="2060848"/>
            <a:ext cx="204793" cy="4925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8444463" y="2060848"/>
            <a:ext cx="1129997" cy="4925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latin typeface="+mn-ea"/>
              </a:rPr>
              <a:t>SortedData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62578" y="2060848"/>
            <a:ext cx="190822" cy="4546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size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97016" y="2060848"/>
            <a:ext cx="4477444" cy="492582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097016" y="3368946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Vector[Record]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097016" y="4629894"/>
            <a:ext cx="4477444" cy="46867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BigOutputFile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2" idx="2"/>
            <a:endCxn id="42" idx="0"/>
          </p:cNvCxnSpPr>
          <p:nvPr/>
        </p:nvCxnSpPr>
        <p:spPr>
          <a:xfrm>
            <a:off x="7335738" y="255343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7335738" y="3837620"/>
            <a:ext cx="0" cy="81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19886" y="2780928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Buf2VectorRecordDecode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9886" y="4056306"/>
            <a:ext cx="3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atin typeface="+mn-ea"/>
              </a:rPr>
              <a:t>ServerHandler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010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636912"/>
            <a:ext cx="6134100" cy="2162175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29186" y="1171289"/>
            <a:ext cx="6944094" cy="690785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Asynchronous send data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" y="1995314"/>
            <a:ext cx="6829425" cy="209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40632" y="1990262"/>
            <a:ext cx="2088232" cy="209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3193987"/>
            <a:ext cx="12961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862174" y="3720663"/>
            <a:ext cx="29523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445790" y="5013176"/>
            <a:ext cx="6566148" cy="1023939"/>
            <a:chOff x="1582615" y="4630444"/>
            <a:chExt cx="8763009" cy="1239963"/>
          </a:xfrm>
        </p:grpSpPr>
        <p:sp>
          <p:nvSpPr>
            <p:cNvPr id="32" name="직사각형 31"/>
            <p:cNvSpPr/>
            <p:nvPr/>
          </p:nvSpPr>
          <p:spPr>
            <a:xfrm>
              <a:off x="1582615" y="5011609"/>
              <a:ext cx="3478247" cy="146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961653" y="5348675"/>
              <a:ext cx="3746270" cy="14653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719655" y="5017471"/>
              <a:ext cx="2625969" cy="14653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8" name="TextBox 15"/>
            <p:cNvSpPr txBox="1"/>
            <p:nvPr/>
          </p:nvSpPr>
          <p:spPr>
            <a:xfrm>
              <a:off x="2394749" y="4630444"/>
              <a:ext cx="1675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sort/partition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49" name="TextBox 16"/>
            <p:cNvSpPr txBox="1"/>
            <p:nvPr/>
          </p:nvSpPr>
          <p:spPr>
            <a:xfrm>
              <a:off x="5060863" y="4996873"/>
              <a:ext cx="93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shuffle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0" name="TextBox 17"/>
            <p:cNvSpPr txBox="1"/>
            <p:nvPr/>
          </p:nvSpPr>
          <p:spPr>
            <a:xfrm>
              <a:off x="8563888" y="4653890"/>
              <a:ext cx="885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merge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1" name="TextBox 18"/>
            <p:cNvSpPr txBox="1"/>
            <p:nvPr/>
          </p:nvSpPr>
          <p:spPr>
            <a:xfrm>
              <a:off x="2019610" y="5181539"/>
              <a:ext cx="1566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idle</a:t>
              </a:r>
              <a:endParaRPr lang="ko-KR" altLang="en-US" b="1" dirty="0">
                <a:latin typeface="+mn-lt"/>
              </a:endParaRPr>
            </a:p>
          </p:txBody>
        </p:sp>
        <p:sp>
          <p:nvSpPr>
            <p:cNvPr id="52" name="TextBox 19"/>
            <p:cNvSpPr txBox="1"/>
            <p:nvPr/>
          </p:nvSpPr>
          <p:spPr>
            <a:xfrm>
              <a:off x="4746162" y="5501075"/>
              <a:ext cx="1683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en-US" altLang="ko-KR" b="1" dirty="0" smtClean="0">
                  <a:latin typeface="+mn-lt"/>
                </a:rPr>
                <a:t>network busy</a:t>
              </a:r>
              <a:endParaRPr lang="ko-KR" altLang="en-US" b="1" dirty="0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97216" y="3136147"/>
            <a:ext cx="2938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After one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sort, directly send without wait all </a:t>
            </a:r>
            <a:r>
              <a:rPr lang="en-US" altLang="ko-KR" dirty="0" err="1" smtClean="0">
                <a:latin typeface="+mn-ea"/>
              </a:rPr>
              <a:t>IBigFile</a:t>
            </a:r>
            <a:r>
              <a:rPr lang="en-US" altLang="ko-KR" dirty="0" smtClean="0">
                <a:latin typeface="+mn-ea"/>
              </a:rPr>
              <a:t> sort process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이등변 삼각형 4"/>
          <p:cNvSpPr/>
          <p:nvPr/>
        </p:nvSpPr>
        <p:spPr>
          <a:xfrm rot="13085118">
            <a:off x="7838134" y="480652"/>
            <a:ext cx="216024" cy="562372"/>
          </a:xfrm>
          <a:prstGeom prst="triangle">
            <a:avLst/>
          </a:prstGeom>
          <a:solidFill>
            <a:srgbClr val="FBA01C"/>
          </a:solidFill>
          <a:ln>
            <a:solidFill>
              <a:srgbClr val="FBA0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bandicam 2015-11-16 18-18-26-9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512" y="1959559"/>
            <a:ext cx="9057456" cy="4029407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44488" y="1268760"/>
            <a:ext cx="891540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‘</a:t>
            </a:r>
            <a:r>
              <a:rPr lang="en-US" altLang="ko-KR" sz="2800" dirty="0" err="1" smtClean="0">
                <a:latin typeface="+mn-ea"/>
              </a:rPr>
              <a:t>runiel_is_cute</a:t>
            </a:r>
            <a:r>
              <a:rPr lang="en-US" altLang="ko-KR" sz="2800" dirty="0" smtClean="0">
                <a:latin typeface="+mn-ea"/>
              </a:rPr>
              <a:t>_&gt;_&lt;‘ execution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8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bg1"/>
          </a:fgClr>
          <a:bgClr>
            <a:srgbClr val="FBA01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6736" y="1129968"/>
            <a:ext cx="43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THANK </a:t>
            </a:r>
          </a:p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YOU</a:t>
            </a:r>
            <a:endParaRPr lang="ko-KR" altLang="en-US" sz="6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4648" y="3041129"/>
            <a:ext cx="6192688" cy="204405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84723" y="3421449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rgbClr val="FDAA03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Q&amp;A</a:t>
            </a:r>
            <a:endParaRPr lang="ko-KR" altLang="en-US" sz="6000" dirty="0">
              <a:solidFill>
                <a:srgbClr val="FDAA03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2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이론 설명 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Optimization 3</a:t>
            </a:r>
          </a:p>
          <a:p>
            <a:pPr lvl="1"/>
            <a:r>
              <a:rPr lang="en-US" altLang="ko-KR" dirty="0" smtClean="0"/>
              <a:t>N-Way merge with Priority Queue</a:t>
            </a:r>
          </a:p>
          <a:p>
            <a:pPr lvl="1"/>
            <a:r>
              <a:rPr lang="ko-KR" altLang="en-US" dirty="0" smtClean="0"/>
              <a:t>결과 분석 그림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141.223.82.189/git/beomseok0203/orange/issues/36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 하나 막대그래프 하나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6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ea"/>
              </a:rPr>
              <a:t>Optimization 3</a:t>
            </a:r>
          </a:p>
          <a:p>
            <a:pPr lvl="1"/>
            <a:r>
              <a:rPr lang="en-US" altLang="ko-KR" sz="2000" dirty="0" smtClean="0">
                <a:latin typeface="+mn-ea"/>
              </a:rPr>
              <a:t>N-Way Merge sort is slow</a:t>
            </a:r>
            <a:endParaRPr lang="ko-KR" altLang="en-US" sz="20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9260" y="2856304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69260" y="343450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#2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69260" y="400873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#3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69260" y="458296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#4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469260" y="5157192"/>
            <a:ext cx="3960440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Sorted Run #5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04528" y="4243392"/>
            <a:ext cx="1512168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Merged Run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793296" y="2784296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85284" y="3362494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1308" y="3970662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09320" y="45109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91969" y="5123229"/>
            <a:ext cx="2160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434005" y="5805264"/>
            <a:ext cx="158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File Pointer</a:t>
            </a:r>
            <a:endParaRPr lang="ko-KR" altLang="en-US" dirty="0">
              <a:latin typeface="+mn-ea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009320" y="5589240"/>
            <a:ext cx="0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216696" y="4243392"/>
            <a:ext cx="144016" cy="30378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360712" y="4247540"/>
            <a:ext cx="144016" cy="2996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3907" y="2773089"/>
            <a:ext cx="288032" cy="27912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2799147" y="4224213"/>
            <a:ext cx="1453115" cy="18326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932040" y="300032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4988786" y="3558140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4953000" y="4169896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4932039" y="471676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986886" y="5274584"/>
            <a:ext cx="414709" cy="2037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55837" y="3876299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select min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13050" y="5589240"/>
            <a:ext cx="1527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List of min values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19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1124744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Basic Role Assignment</a:t>
            </a:r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84848" y="3650914"/>
            <a:ext cx="3528392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BigFile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80992" y="1978297"/>
            <a:ext cx="2232248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Sort &amp; Merge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6736" y="1978297"/>
            <a:ext cx="2016224" cy="11521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6736" y="3650913"/>
            <a:ext cx="8640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Netty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84848" y="5245631"/>
            <a:ext cx="3528392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 File Library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033120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016896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080792" y="3146857"/>
            <a:ext cx="0" cy="5040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313040" y="4670380"/>
            <a:ext cx="0" cy="52048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008784" y="4659025"/>
            <a:ext cx="0" cy="52048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56656" y="3418457"/>
            <a:ext cx="165618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512840" y="4930625"/>
            <a:ext cx="589106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169024" y="6237312"/>
            <a:ext cx="3816424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512840" y="3418457"/>
            <a:ext cx="0" cy="1512168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83262" y="4414522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Application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888" y="4994848"/>
            <a:ext cx="259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+mn-ea"/>
              </a:rPr>
              <a:t>Library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76736" y="5259818"/>
            <a:ext cx="864096" cy="736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Java network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1642661" y="1366949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4228507" y="1510213"/>
            <a:ext cx="3303543" cy="235436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390289" y="3333789"/>
            <a:ext cx="3987846" cy="1770867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                    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83262" y="36680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김범석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1215" y="231806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박소연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09728" y="194873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김영우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516541" y="1659272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0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16567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4924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2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953281" y="1637568"/>
            <a:ext cx="1676723" cy="36004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Unsorted Block 3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88013" y="2932057"/>
            <a:ext cx="3543870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106396" y="2910353"/>
            <a:ext cx="3493517" cy="36004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161947" y="229101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1 : Sort</a:t>
            </a:r>
            <a:endParaRPr lang="ko-KR" altLang="en-US" dirty="0"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49420" y="4183138"/>
            <a:ext cx="3543870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67803" y="4161434"/>
            <a:ext cx="3493517" cy="3600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1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10826" y="5434219"/>
            <a:ext cx="7150493" cy="36004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sorted Block 0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64568" y="353308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2 : Shuffle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1303" y="4775160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</a:rPr>
              <a:t>Step 3 : Merge</a:t>
            </a:r>
            <a:endParaRPr lang="ko-KR" altLang="en-US" dirty="0">
              <a:latin typeface="+mn-ea"/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4562365" y="2242206"/>
            <a:ext cx="939036" cy="3693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아래쪽 화살표 41"/>
          <p:cNvSpPr/>
          <p:nvPr/>
        </p:nvSpPr>
        <p:spPr>
          <a:xfrm>
            <a:off x="4523772" y="3551110"/>
            <a:ext cx="939036" cy="369332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4516554" y="4802191"/>
            <a:ext cx="939036" cy="36933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68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60512" y="10732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Initial Issue Assignment</a:t>
            </a:r>
            <a:endParaRPr lang="ko-KR" altLang="en-US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96616" y="1700808"/>
            <a:ext cx="6833245" cy="4439141"/>
            <a:chOff x="1712640" y="2258603"/>
            <a:chExt cx="6833245" cy="443914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9533" t="16980" b="43154"/>
            <a:stretch/>
          </p:blipFill>
          <p:spPr>
            <a:xfrm>
              <a:off x="1712640" y="2258603"/>
              <a:ext cx="6833245" cy="3888432"/>
            </a:xfrm>
            <a:prstGeom prst="rect">
              <a:avLst/>
            </a:prstGeom>
          </p:spPr>
        </p:pic>
        <p:pic>
          <p:nvPicPr>
            <p:cNvPr id="4" name="그림 3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66"/>
            <a:stretch/>
          </p:blipFill>
          <p:spPr>
            <a:xfrm>
              <a:off x="1712641" y="6126164"/>
              <a:ext cx="6048672" cy="571580"/>
            </a:xfrm>
            <a:prstGeom prst="rect">
              <a:avLst/>
            </a:prstGeom>
          </p:spPr>
        </p:pic>
        <p:pic>
          <p:nvPicPr>
            <p:cNvPr id="5" name="그림 4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58"/>
            <a:stretch/>
          </p:blipFill>
          <p:spPr>
            <a:xfrm>
              <a:off x="5313040" y="6115729"/>
              <a:ext cx="2908164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4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8504" y="980728"/>
            <a:ext cx="8915400" cy="4525963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Additional Issue Tracking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9274" t="25906" r="1717" b="934"/>
          <a:stretch/>
        </p:blipFill>
        <p:spPr>
          <a:xfrm>
            <a:off x="1136576" y="1700808"/>
            <a:ext cx="6905972" cy="47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Handle to file</a:t>
            </a:r>
          </a:p>
          <a:p>
            <a:pPr lvl="1"/>
            <a:r>
              <a:rPr lang="en-US" altLang="ko-KR" sz="2400" dirty="0" smtClean="0">
                <a:latin typeface="+mn-ea"/>
              </a:rPr>
              <a:t>Delegate pattern</a:t>
            </a:r>
          </a:p>
          <a:p>
            <a:pPr lvl="2"/>
            <a:r>
              <a:rPr lang="en-US" altLang="ko-KR" sz="2000" dirty="0" smtClean="0">
                <a:latin typeface="+mn-ea"/>
              </a:rPr>
              <a:t>Give all file related issue to other class</a:t>
            </a:r>
          </a:p>
          <a:p>
            <a:pPr lvl="2"/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class handles all file I/O related issue</a:t>
            </a:r>
          </a:p>
          <a:p>
            <a:pPr lvl="3"/>
            <a:r>
              <a:rPr lang="en-US" altLang="ko-KR" sz="1800" dirty="0" smtClean="0">
                <a:latin typeface="+mn-ea"/>
              </a:rPr>
              <a:t>Network/Sorting Component does not handle I/O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29264" y="1610800"/>
            <a:ext cx="2016224" cy="1440159"/>
            <a:chOff x="1568624" y="2509922"/>
            <a:chExt cx="1440160" cy="1613200"/>
          </a:xfrm>
        </p:grpSpPr>
        <p:sp>
          <p:nvSpPr>
            <p:cNvPr id="4" name="직사각형 3"/>
            <p:cNvSpPr/>
            <p:nvPr/>
          </p:nvSpPr>
          <p:spPr>
            <a:xfrm>
              <a:off x="1568624" y="2509922"/>
              <a:ext cx="1440160" cy="1613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dirty="0" smtClean="0"/>
            </a:p>
            <a:p>
              <a:pPr algn="ctr"/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getRecord</a:t>
              </a:r>
              <a:r>
                <a:rPr lang="en-US" altLang="ko-KR" sz="1100" dirty="0" smtClean="0"/>
                <a:t>() : Record</a:t>
              </a:r>
            </a:p>
            <a:p>
              <a:pPr algn="ctr"/>
              <a:r>
                <a:rPr lang="en-US" altLang="ko-KR" sz="1100" dirty="0" err="1" smtClean="0"/>
                <a:t>getRecords</a:t>
              </a:r>
              <a:r>
                <a:rPr lang="en-US" altLang="ko-KR" sz="1100" dirty="0" smtClean="0"/>
                <a:t>() : Vector[Record]</a:t>
              </a:r>
              <a:endParaRPr lang="en-US" altLang="ko-KR" sz="1100" dirty="0"/>
            </a:p>
            <a:p>
              <a:pPr algn="ctr"/>
              <a:r>
                <a:rPr lang="en-US" altLang="ko-KR" sz="1100" dirty="0" err="1" smtClean="0"/>
                <a:t>numOfRecords</a:t>
              </a:r>
              <a:r>
                <a:rPr lang="en-US" altLang="ko-KR" sz="1100" dirty="0" smtClean="0"/>
                <a:t> : </a:t>
              </a:r>
              <a:r>
                <a:rPr lang="en-US" altLang="ko-KR" sz="1100" dirty="0" err="1" smtClean="0"/>
                <a:t>Int</a:t>
              </a:r>
              <a:endParaRPr lang="en-US" altLang="ko-KR" sz="110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68624" y="2509924"/>
              <a:ext cx="1440160" cy="4637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err="1" smtClean="0"/>
                <a:t>IBigFile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999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16496" y="1610800"/>
            <a:ext cx="7338020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>
                <a:latin typeface="+mn-ea"/>
              </a:rPr>
              <a:t>BigFile</a:t>
            </a:r>
            <a:r>
              <a:rPr lang="en-US" altLang="ko-KR" sz="2800" dirty="0" smtClean="0">
                <a:latin typeface="+mn-ea"/>
              </a:rPr>
              <a:t>?</a:t>
            </a:r>
          </a:p>
          <a:p>
            <a:pPr lvl="1"/>
            <a:r>
              <a:rPr lang="en-US" altLang="ko-KR" sz="2400" dirty="0" smtClean="0">
                <a:latin typeface="+mn-ea"/>
              </a:rPr>
              <a:t>Cons </a:t>
            </a:r>
          </a:p>
          <a:p>
            <a:pPr lvl="2"/>
            <a:r>
              <a:rPr lang="en-US" altLang="ko-KR" sz="2000" dirty="0" smtClean="0">
                <a:latin typeface="+mn-ea"/>
              </a:rPr>
              <a:t>Don’t need to care about file path &amp; name</a:t>
            </a:r>
          </a:p>
          <a:p>
            <a:pPr lvl="2"/>
            <a:r>
              <a:rPr lang="en-US" altLang="ko-KR" sz="2000" dirty="0" smtClean="0">
                <a:latin typeface="+mn-ea"/>
              </a:rPr>
              <a:t>Easy to switch implementation</a:t>
            </a:r>
          </a:p>
          <a:p>
            <a:pPr lvl="3"/>
            <a:r>
              <a:rPr lang="en-US" altLang="ko-KR" sz="1600" dirty="0" smtClean="0">
                <a:latin typeface="+mn-ea"/>
              </a:rPr>
              <a:t>Make several alternate designs</a:t>
            </a:r>
          </a:p>
          <a:p>
            <a:pPr lvl="3"/>
            <a:endParaRPr lang="en-US" altLang="ko-KR" sz="16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test even before </a:t>
            </a:r>
            <a:r>
              <a:rPr lang="en-US" altLang="ko-KR" sz="2000" dirty="0" err="1" smtClean="0">
                <a:latin typeface="+mn-ea"/>
              </a:rPr>
              <a:t>BigFile</a:t>
            </a:r>
            <a:r>
              <a:rPr lang="en-US" altLang="ko-KR" sz="2000" dirty="0" smtClean="0">
                <a:latin typeface="+mn-ea"/>
              </a:rPr>
              <a:t> is implemented</a:t>
            </a:r>
          </a:p>
          <a:p>
            <a:pPr lvl="3"/>
            <a:r>
              <a:rPr lang="en-US" altLang="ko-KR" sz="1600" dirty="0" smtClean="0">
                <a:latin typeface="+mn-ea"/>
              </a:rPr>
              <a:t>Use </a:t>
            </a:r>
            <a:r>
              <a:rPr lang="en-US" altLang="ko-KR" sz="1600" dirty="0" err="1" smtClean="0">
                <a:latin typeface="+mn-ea"/>
              </a:rPr>
              <a:t>ConstFile</a:t>
            </a:r>
            <a:r>
              <a:rPr lang="en-US" altLang="ko-KR" sz="1600" dirty="0" smtClean="0">
                <a:latin typeface="+mn-ea"/>
              </a:rPr>
              <a:t> / </a:t>
            </a:r>
            <a:r>
              <a:rPr lang="en-US" altLang="ko-KR" sz="1600" dirty="0" err="1" smtClean="0">
                <a:latin typeface="+mn-ea"/>
              </a:rPr>
              <a:t>NullOutputFile</a:t>
            </a:r>
            <a:endParaRPr lang="en-US" altLang="ko-KR" sz="1600" dirty="0" smtClean="0">
              <a:latin typeface="+mn-ea"/>
            </a:endParaRPr>
          </a:p>
          <a:p>
            <a:pPr lvl="2"/>
            <a:endParaRPr lang="en-US" altLang="ko-KR" sz="2000" dirty="0" smtClean="0">
              <a:latin typeface="+mn-ea"/>
            </a:endParaRPr>
          </a:p>
          <a:p>
            <a:pPr lvl="2"/>
            <a:r>
              <a:rPr lang="en-US" altLang="ko-KR" sz="2000" dirty="0" smtClean="0">
                <a:latin typeface="+mn-ea"/>
              </a:rPr>
              <a:t>Can be used with ‘Future‘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306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a옛날목욕탕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939</Words>
  <Application>Microsoft Office PowerPoint</Application>
  <PresentationFormat>A4 용지(210x297mm)</PresentationFormat>
  <Paragraphs>353</Paragraphs>
  <Slides>39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a장미다방</vt:lpstr>
      <vt:lpstr>Arial</vt:lpstr>
      <vt:lpstr>맑은 고딕</vt:lpstr>
      <vt:lpstr>1훈점보맘보 B</vt:lpstr>
      <vt:lpstr>a옛날목욕탕B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</dc:creator>
  <cp:lastModifiedBy>박소연(컴퓨터공학과)</cp:lastModifiedBy>
  <cp:revision>148</cp:revision>
  <dcterms:created xsi:type="dcterms:W3CDTF">2014-05-26T01:17:25Z</dcterms:created>
  <dcterms:modified xsi:type="dcterms:W3CDTF">2015-11-17T07:10:13Z</dcterms:modified>
</cp:coreProperties>
</file>